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2" r:id="rId6"/>
    <p:sldId id="283" r:id="rId7"/>
    <p:sldId id="291" r:id="rId8"/>
    <p:sldId id="293" r:id="rId9"/>
    <p:sldId id="297" r:id="rId10"/>
    <p:sldId id="298" r:id="rId11"/>
    <p:sldId id="296" r:id="rId1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C0557F-B127-4289-83F6-F07BDED6678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2022/11/13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AAB5006-37C4-4F15-A229-F117EDDCF8C7}" type="datetime1">
              <a:rPr lang="zh-CN" altLang="en-US" smtClean="0"/>
              <a:pPr/>
              <a:t>2022/11/13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30193B-564F-4854-8A52-728F3FB19C8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包含小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-9832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36464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40707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84477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-9832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00453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​​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ZA" noProof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大图像的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比较左侧占位符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比较左侧占位符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输入题注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谢谢！</a:t>
            </a:r>
            <a:endParaRPr lang="zh-CN" altLang="en-ZA" noProof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全名</a:t>
            </a:r>
            <a:endParaRPr lang="zh-CN" altLang="en-ZA" noProof="0"/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电话号码</a:t>
            </a:r>
            <a:endParaRPr lang="zh-CN" altLang="en-ZA" noProof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电子邮件或社交媒体图柄</a:t>
            </a:r>
            <a:endParaRPr lang="zh-CN" altLang="en-ZA" noProof="0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公司网站</a:t>
            </a:r>
            <a:endParaRPr lang="zh-CN" altLang="en-ZA" noProof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WOODGROVE</a:t>
            </a:r>
            <a:r>
              <a:rPr lang="zh-CN" altLang="en-US" sz="1600" b="1" spc="-100" noProof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 spc="-100" noProof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BANK</a:t>
            </a:r>
            <a:endParaRPr lang="zh-CN" altLang="en-US" sz="1600" b="1" spc="-10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baike.baidu.com/item/%E6%A0%B7%E6%9C%AC%E6%95%B0%E6%8D%AE/12726279?fromModule=lemma_in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aike.baidu.com/item/%E5%BA%8F%E5%88%97/1302588?fromModule=lemma_inlink" TargetMode="External"/><Relationship Id="rId5" Type="http://schemas.openxmlformats.org/officeDocument/2006/relationships/hyperlink" Target="https://www.zhihu.com/search?q=%E9%9A%8F%E6%9C%BA%E6%8A%BD%E6%A0%B7&amp;search_source=Entity&amp;hybrid_search_source=Entity&amp;hybrid_search_extra=%7B%22sourceType%22%3A%22answer%22%2C%22sourceId%22%3A786267495%7D" TargetMode="External"/><Relationship Id="rId4" Type="http://schemas.openxmlformats.org/officeDocument/2006/relationships/hyperlink" Target="https://www.zhihu.com/search?q=%E6%B7%B7%E5%90%88%E6%88%AA%E9%9D%A2%E6%95%B0%E6%8D%AE&amp;search_source=Entity&amp;hybrid_search_source=Entity&amp;hybrid_search_extra=%7B%22sourceType%22%3A%22answer%22%2C%22sourceId%22%3A786267495%7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木片从中间切开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ts val="6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数据类型和</a:t>
            </a:r>
            <a:b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数据处理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Types and Data Processing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数据的四种类型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Four types of data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抽象建筑多边形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截面数据和时间序列数据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Cross-sectional data and </a:t>
            </a: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time series data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dolor sit </a:t>
            </a:r>
            <a:r>
              <a:rPr lang="en-US" altLang="zh-CN" sz="2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amet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r>
              <a:rPr lang="en-US" altLang="zh-CN" sz="2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consectetur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adipiscing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elit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  </a:t>
            </a: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 fermentum a magna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eleifend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 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Integer convallis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suscipit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ante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eu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varius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 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Morbi a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purus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dolor.  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94DB44-7A7A-4272-3C88-265E22E93FF0}"/>
              </a:ext>
            </a:extLst>
          </p:cNvPr>
          <p:cNvSpPr txBox="1"/>
          <p:nvPr/>
        </p:nvSpPr>
        <p:spPr>
          <a:xfrm>
            <a:off x="594805" y="1684397"/>
            <a:ext cx="332912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截面数据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许多个个体在同一个时间下由于个体不同而产生的数据</a:t>
            </a:r>
            <a:endParaRPr lang="en-US" altLang="zh-CN" b="0" i="0" dirty="0">
              <a:solidFill>
                <a:srgbClr val="11111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11111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时间序列数据：</a:t>
            </a:r>
            <a:endParaRPr lang="en-US" altLang="zh-CN" sz="20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时间序列数据（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time series data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）是在不同时间上收集到的数据，用于所描述现象随时间变化的情况。这类数据反映了某一事物、现象等随时间的变化状态或程度</a:t>
            </a:r>
            <a:endParaRPr lang="en-US" altLang="zh-CN" dirty="0">
              <a:solidFill>
                <a:srgbClr val="11111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混合截面数据和面板数据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altLang="zh-CN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Blend cross-section data and panel data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占位符 8" descr="三个男人划船的俯视图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AE59A8-5B53-93C6-28F0-1EF1D3954FCF}"/>
              </a:ext>
            </a:extLst>
          </p:cNvPr>
          <p:cNvSpPr txBox="1"/>
          <p:nvPr/>
        </p:nvSpPr>
        <p:spPr>
          <a:xfrm>
            <a:off x="432000" y="1343906"/>
            <a:ext cx="30391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混合截面数据：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混合截面数据</a:t>
            </a:r>
            <a:r>
              <a:rPr lang="zh-CN" altLang="en-US" dirty="0"/>
              <a:t>是在不同时点上，对随机样本的相同变量进行观测所得到的数据。在每一个时点上，都要进行</a:t>
            </a:r>
            <a:r>
              <a:rPr lang="zh-CN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随机抽样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面板数据：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面板数据，即</a:t>
            </a:r>
            <a:r>
              <a:rPr lang="en-US" altLang="zh-CN" dirty="0"/>
              <a:t>Panel Data</a:t>
            </a:r>
            <a:r>
              <a:rPr lang="zh-CN" altLang="en-US" dirty="0"/>
              <a:t>，也叫“平行数据”，是指在时间</a:t>
            </a:r>
            <a:r>
              <a:rPr lang="zh-CN" alt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序列</a:t>
            </a:r>
            <a:r>
              <a:rPr lang="zh-CN" altLang="en-US" dirty="0"/>
              <a:t>上取多个截面，在这些截面上同时选取样本观测值所构成的</a:t>
            </a:r>
            <a:r>
              <a:rPr lang="zh-CN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样本数据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跑道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数据处理的一般流程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 flow of data processing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D400A1-5CA6-CB40-4CC6-2E3CF79800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altLang="zh-CN" noProof="0" smtClean="0"/>
              <a:pPr/>
              <a:t>6</a:t>
            </a:fld>
            <a:endParaRPr lang="zh-CN" altLang="en-US" noProof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31842FC-8333-F4B0-5F99-E2795AB6ECAF}"/>
              </a:ext>
            </a:extLst>
          </p:cNvPr>
          <p:cNvSpPr/>
          <p:nvPr/>
        </p:nvSpPr>
        <p:spPr>
          <a:xfrm>
            <a:off x="693940" y="2689934"/>
            <a:ext cx="2396970" cy="9765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558E01F-654C-798D-3667-FE9B5794F193}"/>
              </a:ext>
            </a:extLst>
          </p:cNvPr>
          <p:cNvSpPr/>
          <p:nvPr/>
        </p:nvSpPr>
        <p:spPr>
          <a:xfrm>
            <a:off x="3872144" y="2689934"/>
            <a:ext cx="2396970" cy="9765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8254D9D-880B-B351-2D27-5F5CC290BC57}"/>
              </a:ext>
            </a:extLst>
          </p:cNvPr>
          <p:cNvSpPr/>
          <p:nvPr/>
        </p:nvSpPr>
        <p:spPr>
          <a:xfrm>
            <a:off x="7037032" y="2689934"/>
            <a:ext cx="2396970" cy="9765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ECAB11-0930-440A-F8B9-783CBF3D91FA}"/>
              </a:ext>
            </a:extLst>
          </p:cNvPr>
          <p:cNvSpPr txBox="1"/>
          <p:nvPr/>
        </p:nvSpPr>
        <p:spPr>
          <a:xfrm>
            <a:off x="915881" y="2984662"/>
            <a:ext cx="19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观察，初步清洗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19068B-A54E-5001-7543-3CE2BAD150E4}"/>
              </a:ext>
            </a:extLst>
          </p:cNvPr>
          <p:cNvSpPr txBox="1"/>
          <p:nvPr/>
        </p:nvSpPr>
        <p:spPr>
          <a:xfrm>
            <a:off x="4542220" y="2993540"/>
            <a:ext cx="19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特征工程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B2CE42-2525-BBC9-D196-6CFACF929AAE}"/>
              </a:ext>
            </a:extLst>
          </p:cNvPr>
          <p:cNvSpPr txBox="1"/>
          <p:nvPr/>
        </p:nvSpPr>
        <p:spPr>
          <a:xfrm>
            <a:off x="7325556" y="2984662"/>
            <a:ext cx="19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评估数据集质量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456E49D-04BA-2343-76BA-94FE870E16C2}"/>
              </a:ext>
            </a:extLst>
          </p:cNvPr>
          <p:cNvCxnSpPr>
            <a:cxnSpLocks/>
          </p:cNvCxnSpPr>
          <p:nvPr/>
        </p:nvCxnSpPr>
        <p:spPr>
          <a:xfrm>
            <a:off x="6330148" y="3160450"/>
            <a:ext cx="663605" cy="88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4C3E90-A38D-E1D4-1569-BBE9F112673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90910" y="3178206"/>
            <a:ext cx="781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322BA37-0A31-AC3F-0C56-ADB9957024A9}"/>
              </a:ext>
            </a:extLst>
          </p:cNvPr>
          <p:cNvSpPr/>
          <p:nvPr/>
        </p:nvSpPr>
        <p:spPr>
          <a:xfrm>
            <a:off x="4589755" y="3845997"/>
            <a:ext cx="1464075" cy="5573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6A333A6-F695-8619-3A30-F16433EC4FE7}"/>
              </a:ext>
            </a:extLst>
          </p:cNvPr>
          <p:cNvSpPr/>
          <p:nvPr/>
        </p:nvSpPr>
        <p:spPr>
          <a:xfrm>
            <a:off x="693940" y="1225119"/>
            <a:ext cx="2396970" cy="9765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5F6A21E-4A21-FFFA-8EA4-2ADAF968E4F1}"/>
              </a:ext>
            </a:extLst>
          </p:cNvPr>
          <p:cNvSpPr/>
          <p:nvPr/>
        </p:nvSpPr>
        <p:spPr>
          <a:xfrm>
            <a:off x="7037032" y="1225119"/>
            <a:ext cx="2396970" cy="9765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20BBDF46-9D45-6B23-821C-C418C39A5A9D}"/>
              </a:ext>
            </a:extLst>
          </p:cNvPr>
          <p:cNvSpPr/>
          <p:nvPr/>
        </p:nvSpPr>
        <p:spPr>
          <a:xfrm>
            <a:off x="3872144" y="3986074"/>
            <a:ext cx="371382" cy="22904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9EED658-18B0-B36D-8D27-69FCCD978CE5}"/>
              </a:ext>
            </a:extLst>
          </p:cNvPr>
          <p:cNvCxnSpPr>
            <a:stCxn id="28" idx="1"/>
            <a:endCxn id="7" idx="1"/>
          </p:cNvCxnSpPr>
          <p:nvPr/>
        </p:nvCxnSpPr>
        <p:spPr>
          <a:xfrm flipV="1">
            <a:off x="3872144" y="3178206"/>
            <a:ext cx="0" cy="1953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2F2D550-D02E-5349-1066-CFA048EF3D19}"/>
              </a:ext>
            </a:extLst>
          </p:cNvPr>
          <p:cNvSpPr txBox="1"/>
          <p:nvPr/>
        </p:nvSpPr>
        <p:spPr>
          <a:xfrm>
            <a:off x="1229378" y="1528725"/>
            <a:ext cx="19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获取数据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8EAA979-5E87-4A60-3A97-BAF26CCADA40}"/>
              </a:ext>
            </a:extLst>
          </p:cNvPr>
          <p:cNvCxnSpPr>
            <a:stCxn id="19" idx="2"/>
            <a:endCxn id="6" idx="0"/>
          </p:cNvCxnSpPr>
          <p:nvPr/>
        </p:nvCxnSpPr>
        <p:spPr>
          <a:xfrm>
            <a:off x="1892425" y="2201663"/>
            <a:ext cx="0" cy="48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CB6266F-1702-9C58-158D-5119293D208B}"/>
              </a:ext>
            </a:extLst>
          </p:cNvPr>
          <p:cNvSpPr txBox="1"/>
          <p:nvPr/>
        </p:nvSpPr>
        <p:spPr>
          <a:xfrm>
            <a:off x="4740676" y="3939995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数据采样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DA4E843-CD37-DA7B-5FD9-0832C4053617}"/>
              </a:ext>
            </a:extLst>
          </p:cNvPr>
          <p:cNvSpPr/>
          <p:nvPr/>
        </p:nvSpPr>
        <p:spPr>
          <a:xfrm>
            <a:off x="4589755" y="4596583"/>
            <a:ext cx="1464075" cy="5573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FFAF1BA-4B03-2E35-0D70-02E9241C3523}"/>
              </a:ext>
            </a:extLst>
          </p:cNvPr>
          <p:cNvSpPr txBox="1"/>
          <p:nvPr/>
        </p:nvSpPr>
        <p:spPr>
          <a:xfrm>
            <a:off x="4740676" y="4552081"/>
            <a:ext cx="123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构建特征，再次清洗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D6C4430-300D-0FDE-E473-667D9D6FA72B}"/>
              </a:ext>
            </a:extLst>
          </p:cNvPr>
          <p:cNvSpPr/>
          <p:nvPr/>
        </p:nvSpPr>
        <p:spPr>
          <a:xfrm>
            <a:off x="4589755" y="5290817"/>
            <a:ext cx="1464075" cy="5573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64A6F7F-B2AF-72FE-B86A-FD18F225ED3B}"/>
              </a:ext>
            </a:extLst>
          </p:cNvPr>
          <p:cNvSpPr txBox="1"/>
          <p:nvPr/>
        </p:nvSpPr>
        <p:spPr>
          <a:xfrm>
            <a:off x="4846834" y="5380821"/>
            <a:ext cx="137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标准化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EE00446-81BF-4AB1-9AD4-B13E717A7EB7}"/>
              </a:ext>
            </a:extLst>
          </p:cNvPr>
          <p:cNvSpPr/>
          <p:nvPr/>
        </p:nvSpPr>
        <p:spPr>
          <a:xfrm>
            <a:off x="4585686" y="6023670"/>
            <a:ext cx="1464075" cy="5573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69B335F-A080-FE66-525C-40FED677F6EF}"/>
              </a:ext>
            </a:extLst>
          </p:cNvPr>
          <p:cNvSpPr txBox="1"/>
          <p:nvPr/>
        </p:nvSpPr>
        <p:spPr>
          <a:xfrm>
            <a:off x="4634144" y="6131407"/>
            <a:ext cx="137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拆分数据集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7D19888-C55C-259C-447D-B16AFAE41967}"/>
              </a:ext>
            </a:extLst>
          </p:cNvPr>
          <p:cNvCxnSpPr>
            <a:stCxn id="8" idx="0"/>
            <a:endCxn id="20" idx="2"/>
          </p:cNvCxnSpPr>
          <p:nvPr/>
        </p:nvCxnSpPr>
        <p:spPr>
          <a:xfrm flipV="1">
            <a:off x="8235517" y="2201663"/>
            <a:ext cx="0" cy="48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FE80F0E7-3894-6DAC-1465-07E3D2BB30B2}"/>
              </a:ext>
            </a:extLst>
          </p:cNvPr>
          <p:cNvSpPr txBox="1"/>
          <p:nvPr/>
        </p:nvSpPr>
        <p:spPr>
          <a:xfrm>
            <a:off x="7458721" y="1528725"/>
            <a:ext cx="171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使用模型拟合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EF7BC68-D706-43E5-8ADD-75FC647F3B7D}"/>
              </a:ext>
            </a:extLst>
          </p:cNvPr>
          <p:cNvCxnSpPr>
            <a:stCxn id="20" idx="1"/>
            <a:endCxn id="7" idx="0"/>
          </p:cNvCxnSpPr>
          <p:nvPr/>
        </p:nvCxnSpPr>
        <p:spPr>
          <a:xfrm flipH="1">
            <a:off x="5070629" y="1713391"/>
            <a:ext cx="1966403" cy="97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25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D9579E-45A6-D0D0-F4AE-811443B9F4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pPr rtl="0"/>
              <a:t>7</a:t>
            </a:fld>
            <a:endParaRPr lang="zh-CN" altLang="en-US" noProof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34ED4523-304F-1E71-D250-9BC94EDA0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450996"/>
              </p:ext>
            </p:extLst>
          </p:nvPr>
        </p:nvGraphicFramePr>
        <p:xfrm>
          <a:off x="1028824" y="906097"/>
          <a:ext cx="8128000" cy="30924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440717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61603915"/>
                    </a:ext>
                  </a:extLst>
                </a:gridCol>
              </a:tblGrid>
              <a:tr h="496575">
                <a:tc>
                  <a:txBody>
                    <a:bodyPr/>
                    <a:lstStyle/>
                    <a:p>
                      <a:r>
                        <a:rPr lang="zh-CN" altLang="en-US" dirty="0"/>
                        <a:t>特征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特征（升采样）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92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203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82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42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96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019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5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54486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409036D-FF2E-BBC0-F31F-0066F6F31A5D}"/>
              </a:ext>
            </a:extLst>
          </p:cNvPr>
          <p:cNvSpPr txBox="1"/>
          <p:nvPr/>
        </p:nvSpPr>
        <p:spPr>
          <a:xfrm>
            <a:off x="1509204" y="5122416"/>
            <a:ext cx="40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= </a:t>
            </a:r>
            <a:r>
              <a:rPr lang="en-US" altLang="zh-CN" dirty="0" err="1"/>
              <a:t>x+b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92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zh-CN" altLang="en-US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  <a:endParaRPr lang="zh-CN" altLang="en-US" sz="1600" b="1" spc="-1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420_TF67328976" id="{0099F08C-E722-42D3-9A7C-80DCF66B9395}" vid="{24A59E84-32B8-4631-B8BE-277BF68434B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极简主义演示文稿</Template>
  <TotalTime>114</TotalTime>
  <Words>287</Words>
  <Application>Microsoft Office PowerPoint</Application>
  <PresentationFormat>宽屏</PresentationFormat>
  <Paragraphs>71</Paragraphs>
  <Slides>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Helvetica Neue</vt:lpstr>
      <vt:lpstr>Microsoft YaHei UI</vt:lpstr>
      <vt:lpstr>Microsoft YaHei</vt:lpstr>
      <vt:lpstr>Arial</vt:lpstr>
      <vt:lpstr>Corbel</vt:lpstr>
      <vt:lpstr>Times New Roman</vt:lpstr>
      <vt:lpstr>Office 主题</vt:lpstr>
      <vt:lpstr>数据类型和 数据处理</vt:lpstr>
      <vt:lpstr>数据的四种类型</vt:lpstr>
      <vt:lpstr>截面数据和时间序列数据</vt:lpstr>
      <vt:lpstr>混合截面数据和面板数据</vt:lpstr>
      <vt:lpstr>数据处理的一般流程</vt:lpstr>
      <vt:lpstr>PowerPoint 演示文稿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数据类型和 数据处理</dc:title>
  <dc:creator>chen harley</dc:creator>
  <cp:lastModifiedBy>chen harley</cp:lastModifiedBy>
  <cp:revision>9</cp:revision>
  <dcterms:created xsi:type="dcterms:W3CDTF">2022-11-13T06:46:51Z</dcterms:created>
  <dcterms:modified xsi:type="dcterms:W3CDTF">2022-11-13T09:06:32Z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